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4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7.xml" ContentType="application/vnd.openxmlformats-officedocument.theme+xml"/>
  <Override PartName="/ppt/commentAuthors.xml" ContentType="application/vnd.openxmlformats-officedocument.presentationml.commentAuthors+xml"/>
  <Override PartName="/ppt/theme/theme8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6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1.xml" ContentType="application/vnd.openxmlformats-officedocument.theme+xml"/>
  <Override PartName="/ppt/theme/theme14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6" r:id="rId4"/>
    <p:sldMasterId id="2147483668" r:id="rId5"/>
    <p:sldMasterId id="2147483670" r:id="rId6"/>
    <p:sldMasterId id="2147483672" r:id="rId7"/>
    <p:sldMasterId id="2147483674" r:id="rId8"/>
    <p:sldMasterId id="2147483676" r:id="rId9"/>
    <p:sldMasterId id="2147483678" r:id="rId10"/>
    <p:sldMasterId id="2147483680" r:id="rId11"/>
    <p:sldMasterId id="2147483682" r:id="rId12"/>
    <p:sldMasterId id="2147483684" r:id="rId13"/>
    <p:sldMasterId id="2147483686" r:id="rId14"/>
  </p:sldMasterIdLst>
  <p:sldIdLst>
    <p:sldId id="270" r:id="rId15"/>
    <p:sldId id="269" r:id="rId16"/>
    <p:sldId id="268" r:id="rId17"/>
    <p:sldId id="266" r:id="rId18"/>
    <p:sldId id="267" r:id="rId19"/>
    <p:sldId id="257" r:id="rId20"/>
    <p:sldId id="258" r:id="rId21"/>
    <p:sldId id="259" r:id="rId22"/>
    <p:sldId id="260" r:id="rId23"/>
    <p:sldId id="261" r:id="rId24"/>
    <p:sldId id="262" r:id="rId25"/>
    <p:sldId id="263" r:id="rId26"/>
    <p:sldId id="264" r:id="rId27"/>
    <p:sldId id="265" r:id="rId2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5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221137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427087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89805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946226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759624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99545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769570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396291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614600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645686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996502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964185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603943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909906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291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7948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6916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3314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161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776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660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508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164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517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239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843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3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IGR.jpeg" descr="http://afij-actualites.org/wp-content/uploads/2013/07/logo-IGR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0696" y="-242888"/>
            <a:ext cx="2001897" cy="131127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0830159" y="6322792"/>
            <a:ext cx="413574" cy="308417"/>
          </a:xfrm>
          <a:prstGeom prst="rect">
            <a:avLst/>
          </a:prstGeom>
          <a:ln w="12700">
            <a:miter lim="400000"/>
          </a:ln>
        </p:spPr>
        <p:txBody>
          <a:bodyPr wrap="none" lIns="46037" tIns="46037" rIns="46037" bIns="46037" anchor="ctr">
            <a:spAutoFit/>
          </a:bodyPr>
          <a:lstStyle>
            <a:lvl1pPr algn="r" defTabSz="762000">
              <a:defRPr sz="1400"/>
            </a:lvl1pPr>
          </a:lstStyle>
          <a:p>
            <a:fld id="{86CB4B4D-7CA3-9044-876B-883B54F8677D}" type="slidenum">
              <a: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pPr/>
              <a:t>‹N°›</a:t>
            </a:fld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9548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 spd="med"/>
  <p:txStyles>
    <p:titleStyle>
      <a:lvl1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 defTabSz="762000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 defTabSz="762000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 defTabSz="76200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 defTabSz="7620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762000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body" idx="4294967295"/>
          </p:nvPr>
        </p:nvSpPr>
        <p:spPr>
          <a:xfrm>
            <a:off x="1184275" y="1022350"/>
            <a:ext cx="9967912" cy="522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>
              <a:spcBef>
                <a:spcPts val="0"/>
              </a:spcBef>
              <a:buSzTx/>
              <a:buNone/>
              <a:defRPr sz="1800"/>
            </a:pPr>
            <a:r>
              <a:rPr lang="fr-FR" sz="4000" dirty="0"/>
              <a:t>Comparer les nombres est une erreur</a:t>
            </a:r>
          </a:p>
          <a:p>
            <a:pPr marL="0" indent="0">
              <a:spcBef>
                <a:spcPts val="0"/>
              </a:spcBef>
              <a:buSzTx/>
              <a:buNone/>
              <a:defRPr sz="1800"/>
            </a:pPr>
            <a:endParaRPr sz="4000" dirty="0">
              <a:solidFill>
                <a:srgbClr val="1D10FC"/>
              </a:solidFill>
            </a:endParaRPr>
          </a:p>
          <a:p>
            <a:pPr marL="0" indent="0">
              <a:spcBef>
                <a:spcPts val="0"/>
              </a:spcBef>
              <a:buSzTx/>
              <a:buNone/>
              <a:defRPr sz="1800"/>
            </a:pPr>
            <a:r>
              <a:rPr sz="4000" dirty="0" err="1">
                <a:solidFill>
                  <a:srgbClr val="1D10FC"/>
                </a:solidFill>
              </a:rPr>
              <a:t>En</a:t>
            </a:r>
            <a:r>
              <a:rPr sz="4000" dirty="0">
                <a:solidFill>
                  <a:srgbClr val="1D10FC"/>
                </a:solidFill>
              </a:rPr>
              <a:t> 1968, 106 000 </a:t>
            </a:r>
            <a:r>
              <a:rPr sz="4000" dirty="0" err="1">
                <a:solidFill>
                  <a:srgbClr val="1D10FC"/>
                </a:solidFill>
              </a:rPr>
              <a:t>décès</a:t>
            </a:r>
            <a:endParaRPr sz="4000" dirty="0">
              <a:solidFill>
                <a:srgbClr val="1D10FC"/>
              </a:solidFill>
            </a:endParaRPr>
          </a:p>
          <a:p>
            <a:pPr marL="0" indent="0">
              <a:spcBef>
                <a:spcPts val="0"/>
              </a:spcBef>
              <a:buSzTx/>
              <a:buNone/>
              <a:defRPr sz="1800"/>
            </a:pPr>
            <a:r>
              <a:rPr sz="4000" dirty="0" err="1">
                <a:solidFill>
                  <a:srgbClr val="1D10FC"/>
                </a:solidFill>
              </a:rPr>
              <a:t>En</a:t>
            </a:r>
            <a:r>
              <a:rPr sz="4000" dirty="0">
                <a:solidFill>
                  <a:srgbClr val="1D10FC"/>
                </a:solidFill>
              </a:rPr>
              <a:t> 2011, 152 000 </a:t>
            </a:r>
            <a:r>
              <a:rPr sz="4000" dirty="0" err="1">
                <a:solidFill>
                  <a:srgbClr val="1D10FC"/>
                </a:solidFill>
              </a:rPr>
              <a:t>décès</a:t>
            </a:r>
            <a:r>
              <a:rPr sz="4000" dirty="0">
                <a:solidFill>
                  <a:srgbClr val="1D10FC"/>
                </a:solidFill>
              </a:rPr>
              <a:t>, </a:t>
            </a:r>
            <a:r>
              <a:rPr sz="4000" dirty="0" err="1">
                <a:solidFill>
                  <a:srgbClr val="3333FF"/>
                </a:solidFill>
              </a:rPr>
              <a:t>soit</a:t>
            </a:r>
            <a:r>
              <a:rPr sz="4000" dirty="0">
                <a:solidFill>
                  <a:srgbClr val="3333FF"/>
                </a:solidFill>
              </a:rPr>
              <a:t> + 43% de </a:t>
            </a:r>
            <a:r>
              <a:rPr sz="4000" dirty="0" err="1">
                <a:solidFill>
                  <a:srgbClr val="3333FF"/>
                </a:solidFill>
              </a:rPr>
              <a:t>décès</a:t>
            </a:r>
            <a:endParaRPr sz="4000" dirty="0">
              <a:solidFill>
                <a:srgbClr val="3333FF"/>
              </a:solidFill>
            </a:endParaRPr>
          </a:p>
          <a:p>
            <a:pPr marL="0" indent="0">
              <a:spcBef>
                <a:spcPts val="1200"/>
              </a:spcBef>
              <a:buSzTx/>
              <a:buNone/>
              <a:defRPr sz="1800"/>
            </a:pPr>
            <a:r>
              <a:rPr sz="4000" dirty="0" err="1">
                <a:solidFill>
                  <a:srgbClr val="3333FF"/>
                </a:solidFill>
              </a:rPr>
              <a:t>Mais</a:t>
            </a:r>
            <a:r>
              <a:rPr sz="4000" dirty="0">
                <a:solidFill>
                  <a:srgbClr val="3333FF"/>
                </a:solidFill>
              </a:rPr>
              <a:t> la population a </a:t>
            </a:r>
            <a:r>
              <a:rPr sz="4000" dirty="0" err="1">
                <a:solidFill>
                  <a:srgbClr val="3333FF"/>
                </a:solidFill>
              </a:rPr>
              <a:t>augmenté</a:t>
            </a:r>
            <a:r>
              <a:rPr sz="4000" dirty="0">
                <a:solidFill>
                  <a:srgbClr val="3333FF"/>
                </a:solidFill>
              </a:rPr>
              <a:t> de 27%, passant de 50 à 63 millions, et </a:t>
            </a:r>
            <a:r>
              <a:rPr sz="4000" dirty="0" err="1">
                <a:solidFill>
                  <a:srgbClr val="3333FF"/>
                </a:solidFill>
              </a:rPr>
              <a:t>elle</a:t>
            </a:r>
            <a:r>
              <a:rPr sz="4000" dirty="0">
                <a:solidFill>
                  <a:srgbClr val="3333FF"/>
                </a:solidFill>
              </a:rPr>
              <a:t> a </a:t>
            </a:r>
            <a:r>
              <a:rPr sz="4000" dirty="0" err="1">
                <a:solidFill>
                  <a:srgbClr val="3333FF"/>
                </a:solidFill>
              </a:rPr>
              <a:t>aussi</a:t>
            </a:r>
            <a:r>
              <a:rPr sz="4000" dirty="0">
                <a:solidFill>
                  <a:srgbClr val="3333FF"/>
                </a:solidFill>
              </a:rPr>
              <a:t> beaucoup </a:t>
            </a:r>
            <a:r>
              <a:rPr sz="4000" dirty="0" err="1">
                <a:solidFill>
                  <a:srgbClr val="3333FF"/>
                </a:solidFill>
              </a:rPr>
              <a:t>vieilli</a:t>
            </a:r>
            <a:r>
              <a:rPr sz="4000" dirty="0">
                <a:solidFill>
                  <a:srgbClr val="3333FF"/>
                </a:solidFill>
              </a:rPr>
              <a:t>. </a:t>
            </a:r>
            <a:br>
              <a:rPr sz="4000" dirty="0">
                <a:solidFill>
                  <a:srgbClr val="3333FF"/>
                </a:solidFill>
              </a:rPr>
            </a:br>
            <a:endParaRPr sz="40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47864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>
            <a:spLocks noGrp="1"/>
          </p:cNvSpPr>
          <p:nvPr>
            <p:ph type="title" idx="4294967295"/>
          </p:nvPr>
        </p:nvSpPr>
        <p:spPr>
          <a:xfrm>
            <a:off x="1724025" y="609601"/>
            <a:ext cx="8743950" cy="86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b="1">
                <a:solidFill>
                  <a:srgbClr val="00AE00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/>
              <a:t>Alcool – Mortalité en 2000</a:t>
            </a:r>
          </a:p>
        </p:txBody>
      </p:sp>
      <p:pic>
        <p:nvPicPr>
          <p:cNvPr id="414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24075" y="1773238"/>
            <a:ext cx="7943850" cy="451961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17" name="Group 417"/>
          <p:cNvGrpSpPr/>
          <p:nvPr/>
        </p:nvGrpSpPr>
        <p:grpSpPr>
          <a:xfrm>
            <a:off x="4537076" y="4475163"/>
            <a:ext cx="3455989" cy="1200327"/>
            <a:chOff x="0" y="0"/>
            <a:chExt cx="3455988" cy="1200326"/>
          </a:xfrm>
        </p:grpSpPr>
        <p:sp>
          <p:nvSpPr>
            <p:cNvPr id="415" name="Shape 415"/>
            <p:cNvSpPr/>
            <p:nvPr/>
          </p:nvSpPr>
          <p:spPr>
            <a:xfrm>
              <a:off x="0" y="0"/>
              <a:ext cx="3455988" cy="1077913"/>
            </a:xfrm>
            <a:prstGeom prst="rect">
              <a:avLst/>
            </a:prstGeom>
            <a:solidFill>
              <a:srgbClr val="3333FF"/>
            </a:solidFill>
            <a:ln w="50800" cap="flat">
              <a:solidFill>
                <a:srgbClr val="0070C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/>
              </a:pPr>
              <a:endPara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6" name="Shape 416"/>
            <p:cNvSpPr/>
            <p:nvPr/>
          </p:nvSpPr>
          <p:spPr>
            <a:xfrm>
              <a:off x="0" y="0"/>
              <a:ext cx="3455988" cy="12003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1800"/>
              </a:pPr>
              <a:r>
                <a:rPr sz="3600" kern="0">
                  <a:solidFill>
                    <a:srgbClr val="FFFFFF"/>
                  </a:solidFill>
                  <a:latin typeface="Times New Roman"/>
                  <a:cs typeface="Times New Roman"/>
                  <a:sym typeface="Times New Roman"/>
                </a:rPr>
                <a:t>8 200 Hommes</a:t>
              </a:r>
            </a:p>
            <a:p>
              <a:pPr>
                <a:defRPr sz="1800"/>
              </a:pPr>
              <a:r>
                <a:rPr sz="3600" kern="0">
                  <a:solidFill>
                    <a:srgbClr val="FFFFFF"/>
                  </a:solidFill>
                  <a:latin typeface="Times New Roman"/>
                  <a:cs typeface="Times New Roman"/>
                  <a:sym typeface="Times New Roman"/>
                </a:rPr>
                <a:t>1 700 Femmes</a:t>
              </a:r>
            </a:p>
          </p:txBody>
        </p:sp>
      </p:grpSp>
      <p:sp>
        <p:nvSpPr>
          <p:cNvPr id="418" name="Shape 418"/>
          <p:cNvSpPr/>
          <p:nvPr/>
        </p:nvSpPr>
        <p:spPr>
          <a:xfrm>
            <a:off x="6265863" y="5553075"/>
            <a:ext cx="1727201" cy="538162"/>
          </a:xfrm>
          <a:prstGeom prst="line">
            <a:avLst/>
          </a:prstGeom>
          <a:ln w="50800">
            <a:solidFill>
              <a:srgbClr val="FF0000"/>
            </a:solidFill>
            <a:round/>
            <a:tailEnd type="triangle"/>
          </a:ln>
        </p:spPr>
        <p:txBody>
          <a:bodyPr lIns="0" tIns="0" rIns="0" bIns="0"/>
          <a:lstStyle/>
          <a:p>
            <a:pPr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sz="1200" kern="0">
              <a:solidFill>
                <a:sysClr val="windowText" lastClr="000000"/>
              </a:solidFill>
              <a:sym typeface="Helvetica"/>
            </a:endParaRPr>
          </a:p>
        </p:txBody>
      </p:sp>
      <p:sp>
        <p:nvSpPr>
          <p:cNvPr id="419" name="Shape 419"/>
          <p:cNvSpPr/>
          <p:nvPr/>
        </p:nvSpPr>
        <p:spPr>
          <a:xfrm>
            <a:off x="8007351" y="5697537"/>
            <a:ext cx="1558925" cy="650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50800">
            <a:solidFill>
              <a:srgbClr val="FF0000"/>
            </a:solidFill>
            <a:round/>
          </a:ln>
        </p:spPr>
        <p:txBody>
          <a:bodyPr lIns="0" tIns="0" rIns="0" bIns="0"/>
          <a:lstStyle/>
          <a:p>
            <a:pPr>
              <a:defRPr sz="1800"/>
            </a:pPr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01738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>
            <a:spLocks noGrp="1"/>
          </p:cNvSpPr>
          <p:nvPr>
            <p:ph type="title" idx="4294967295"/>
          </p:nvPr>
        </p:nvSpPr>
        <p:spPr>
          <a:xfrm>
            <a:off x="1343026" y="620713"/>
            <a:ext cx="9559925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3200">
                <a:solidFill>
                  <a:srgbClr val="00AE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/>
              <a:t>Mortalité par cancer chez les femmes en 2000 due au traitement de la ménopause et à la pilule</a:t>
            </a:r>
          </a:p>
        </p:txBody>
      </p:sp>
      <p:pic>
        <p:nvPicPr>
          <p:cNvPr id="433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73300" y="2349500"/>
            <a:ext cx="7797800" cy="38989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6298339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>
            <a:spLocks noGrp="1"/>
          </p:cNvSpPr>
          <p:nvPr>
            <p:ph type="title" idx="4294967295"/>
          </p:nvPr>
        </p:nvSpPr>
        <p:spPr>
          <a:xfrm>
            <a:off x="1343024" y="620712"/>
            <a:ext cx="10287002" cy="1368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defTabSz="670559">
              <a:lnSpc>
                <a:spcPct val="90000"/>
              </a:lnSpc>
              <a:defRPr sz="1800"/>
            </a:pPr>
            <a:r>
              <a:rPr sz="3168">
                <a:solidFill>
                  <a:srgbClr val="00AE00"/>
                </a:solidFill>
              </a:rPr>
              <a:t>Impact des changements dans les facteurs reproductifs entre 1980 et 2000 </a:t>
            </a:r>
            <a:br>
              <a:rPr sz="3168">
                <a:solidFill>
                  <a:srgbClr val="00AE00"/>
                </a:solidFill>
              </a:rPr>
            </a:br>
            <a:r>
              <a:rPr sz="3168">
                <a:solidFill>
                  <a:srgbClr val="00AE00"/>
                </a:solidFill>
              </a:rPr>
              <a:t>sur le cancer du sein</a:t>
            </a:r>
          </a:p>
        </p:txBody>
      </p:sp>
      <p:sp>
        <p:nvSpPr>
          <p:cNvPr id="447" name="Shape 447"/>
          <p:cNvSpPr/>
          <p:nvPr/>
        </p:nvSpPr>
        <p:spPr>
          <a:xfrm>
            <a:off x="1138238" y="2420937"/>
            <a:ext cx="9926639" cy="353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800"/>
            </a:pPr>
            <a:r>
              <a:rPr sz="3200" kern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Le facteur reproductif de loin le plus influent est </a:t>
            </a:r>
            <a:r>
              <a:rPr sz="3200" kern="0">
                <a:solidFill>
                  <a:srgbClr val="FC0128"/>
                </a:solidFill>
                <a:latin typeface="Times New Roman"/>
                <a:cs typeface="Times New Roman"/>
                <a:sym typeface="Times New Roman"/>
              </a:rPr>
              <a:t>l’âge au premier enfant</a:t>
            </a:r>
            <a:r>
              <a:rPr sz="3200" kern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 : l’augmentation de la proportion des femmes ayant un premier enfant à 30 ans ou après, passée de  25% à 41% entraîne </a:t>
            </a:r>
            <a:r>
              <a:rPr sz="3200" kern="0">
                <a:solidFill>
                  <a:srgbClr val="FC0128"/>
                </a:solidFill>
                <a:latin typeface="Times New Roman"/>
                <a:cs typeface="Times New Roman"/>
                <a:sym typeface="Times New Roman"/>
              </a:rPr>
              <a:t>près de 700 cancers du sein</a:t>
            </a:r>
          </a:p>
          <a:p>
            <a:pPr>
              <a:defRPr sz="1800"/>
            </a:pPr>
            <a:r>
              <a:rPr sz="3200" kern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La diminution de la fréquence de la </a:t>
            </a:r>
            <a:r>
              <a:rPr sz="3200" kern="0">
                <a:solidFill>
                  <a:srgbClr val="FC0128"/>
                </a:solidFill>
                <a:latin typeface="Times New Roman"/>
                <a:cs typeface="Times New Roman"/>
                <a:sym typeface="Times New Roman"/>
              </a:rPr>
              <a:t>nulliparité</a:t>
            </a:r>
            <a:r>
              <a:rPr sz="3200" kern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 et l’augmentation de la durée de </a:t>
            </a:r>
            <a:r>
              <a:rPr sz="3200" kern="0">
                <a:solidFill>
                  <a:srgbClr val="FC0128"/>
                </a:solidFill>
                <a:latin typeface="Times New Roman"/>
                <a:cs typeface="Times New Roman"/>
                <a:sym typeface="Times New Roman"/>
              </a:rPr>
              <a:t>l’allaitement</a:t>
            </a:r>
            <a:r>
              <a:rPr sz="3200" kern="0">
                <a:solidFill>
                  <a:srgbClr val="0000FF"/>
                </a:solidFill>
                <a:latin typeface="Times New Roman"/>
                <a:cs typeface="Times New Roman"/>
                <a:sym typeface="Times New Roman"/>
              </a:rPr>
              <a:t> tempèrent un peu les effets de ce facteur</a:t>
            </a:r>
          </a:p>
        </p:txBody>
      </p:sp>
    </p:spTree>
    <p:extLst>
      <p:ext uri="{BB962C8B-B14F-4D97-AF65-F5344CB8AC3E}">
        <p14:creationId xmlns:p14="http://schemas.microsoft.com/office/powerpoint/2010/main" val="24054055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>
            <a:spLocks noGrp="1"/>
          </p:cNvSpPr>
          <p:nvPr>
            <p:ph type="title" idx="4294967295"/>
          </p:nvPr>
        </p:nvSpPr>
        <p:spPr>
          <a:xfrm>
            <a:off x="1416050" y="260349"/>
            <a:ext cx="92583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>
                <a:solidFill>
                  <a:srgbClr val="00AE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/>
              <a:t>Conclusion</a:t>
            </a:r>
          </a:p>
        </p:txBody>
      </p:sp>
      <p:sp>
        <p:nvSpPr>
          <p:cNvPr id="465" name="Shape 465"/>
          <p:cNvSpPr>
            <a:spLocks noGrp="1"/>
          </p:cNvSpPr>
          <p:nvPr>
            <p:ph type="body" idx="4294967295"/>
          </p:nvPr>
        </p:nvSpPr>
        <p:spPr>
          <a:xfrm>
            <a:off x="1271588" y="1484312"/>
            <a:ext cx="9639301" cy="4681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  <a:buSzTx/>
              <a:buNone/>
              <a:defRPr sz="1800"/>
            </a:pPr>
            <a:r>
              <a:rPr sz="4000">
                <a:solidFill>
                  <a:srgbClr val="0000FF"/>
                </a:solidFill>
              </a:rPr>
              <a:t>	La prévention du cancer est possible, à condition d’agir sur des </a:t>
            </a:r>
            <a:r>
              <a:rPr sz="4000">
                <a:solidFill>
                  <a:srgbClr val="FC0128"/>
                </a:solidFill>
              </a:rPr>
              <a:t>causes importantes</a:t>
            </a:r>
          </a:p>
          <a:p>
            <a:pPr>
              <a:lnSpc>
                <a:spcPct val="90000"/>
              </a:lnSpc>
              <a:spcBef>
                <a:spcPts val="900"/>
              </a:spcBef>
              <a:buSzTx/>
              <a:buNone/>
              <a:defRPr sz="1800"/>
            </a:pPr>
            <a:r>
              <a:rPr sz="4000">
                <a:solidFill>
                  <a:srgbClr val="0000FF"/>
                </a:solidFill>
              </a:rPr>
              <a:t>	Prévenir le cancer en agissant sur des </a:t>
            </a:r>
            <a:r>
              <a:rPr sz="4000">
                <a:solidFill>
                  <a:srgbClr val="FC0128"/>
                </a:solidFill>
              </a:rPr>
              <a:t>facteurs qui ont peu ou pas d’effet sur le risque brouille les messages</a:t>
            </a:r>
            <a:r>
              <a:rPr sz="4000">
                <a:solidFill>
                  <a:srgbClr val="0000FF"/>
                </a:solidFill>
              </a:rPr>
              <a:t> et contribue donc indirectement à l’augmentation du risque	</a:t>
            </a:r>
          </a:p>
        </p:txBody>
      </p:sp>
    </p:spTree>
    <p:extLst>
      <p:ext uri="{BB962C8B-B14F-4D97-AF65-F5344CB8AC3E}">
        <p14:creationId xmlns:p14="http://schemas.microsoft.com/office/powerpoint/2010/main" val="411035198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7" name="borgman042797_600x385.jpeg" descr="borgman042797_600x385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500623"/>
            <a:ext cx="10287000" cy="6729413"/>
          </a:xfrm>
          <a:prstGeom prst="rect">
            <a:avLst/>
          </a:prstGeom>
          <a:ln w="12700">
            <a:miter lim="400000"/>
          </a:ln>
        </p:spPr>
      </p:pic>
      <p:sp>
        <p:nvSpPr>
          <p:cNvPr id="468" name="Shape 468"/>
          <p:cNvSpPr/>
          <p:nvPr/>
        </p:nvSpPr>
        <p:spPr>
          <a:xfrm>
            <a:off x="952500" y="6521450"/>
            <a:ext cx="2955294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/>
            </a:pPr>
            <a:r>
              <a:rPr sz="1600"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t>Jim Borgman , Cincinnati enquirer</a:t>
            </a:r>
          </a:p>
        </p:txBody>
      </p:sp>
      <p:grpSp>
        <p:nvGrpSpPr>
          <p:cNvPr id="471" name="Group 471"/>
          <p:cNvGrpSpPr/>
          <p:nvPr/>
        </p:nvGrpSpPr>
        <p:grpSpPr>
          <a:xfrm>
            <a:off x="1881749" y="-1013011"/>
            <a:ext cx="9284727" cy="1786971"/>
            <a:chOff x="754623" y="-1201922"/>
            <a:chExt cx="9284727" cy="1786969"/>
          </a:xfrm>
        </p:grpSpPr>
        <p:sp>
          <p:nvSpPr>
            <p:cNvPr id="469" name="Shape 469"/>
            <p:cNvSpPr/>
            <p:nvPr/>
          </p:nvSpPr>
          <p:spPr>
            <a:xfrm>
              <a:off x="754623" y="-1201922"/>
              <a:ext cx="7991475" cy="935640"/>
            </a:xfrm>
            <a:prstGeom prst="rect">
              <a:avLst/>
            </a:prstGeom>
            <a:solidFill>
              <a:srgbClr val="FFCC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lnSpc>
                  <a:spcPct val="95000"/>
                </a:lnSpc>
                <a:defRPr sz="1800"/>
              </a:pPr>
              <a:r>
                <a:rPr sz="3200" kern="0" dirty="0" err="1">
                  <a:solidFill>
                    <a:sysClr val="windowText" lastClr="000000"/>
                  </a:solidFill>
                  <a:latin typeface="Wide Latin"/>
                  <a:ea typeface="Wide Latin"/>
                  <a:cs typeface="Wide Latin"/>
                  <a:sym typeface="Wide Latin"/>
                </a:rPr>
                <a:t>L’info</a:t>
              </a:r>
              <a:r>
                <a:rPr sz="3200" kern="0" dirty="0">
                  <a:solidFill>
                    <a:sysClr val="windowText" lastClr="000000"/>
                  </a:solidFill>
                  <a:latin typeface="Wide Latin"/>
                  <a:ea typeface="Wide Latin"/>
                  <a:cs typeface="Wide Latin"/>
                  <a:sym typeface="Wide Latin"/>
                </a:rPr>
                <a:t> </a:t>
              </a:r>
              <a:r>
                <a:rPr sz="3200" kern="0" dirty="0" err="1">
                  <a:solidFill>
                    <a:sysClr val="windowText" lastClr="000000"/>
                  </a:solidFill>
                  <a:latin typeface="Wide Latin"/>
                  <a:ea typeface="Wide Latin"/>
                  <a:cs typeface="Wide Latin"/>
                  <a:sym typeface="Wide Latin"/>
                </a:rPr>
                <a:t>médicale</a:t>
              </a:r>
              <a:r>
                <a:rPr sz="3200" kern="0" dirty="0">
                  <a:solidFill>
                    <a:sysClr val="windowText" lastClr="000000"/>
                  </a:solidFill>
                  <a:latin typeface="Wide Latin"/>
                  <a:ea typeface="Wide Latin"/>
                  <a:cs typeface="Wide Latin"/>
                  <a:sym typeface="Wide Latin"/>
                </a:rPr>
                <a:t> </a:t>
              </a:r>
              <a:r>
                <a:rPr sz="3200" kern="0" dirty="0" err="1">
                  <a:solidFill>
                    <a:sysClr val="windowText" lastClr="000000"/>
                  </a:solidFill>
                  <a:latin typeface="Wide Latin"/>
                  <a:ea typeface="Wide Latin"/>
                  <a:cs typeface="Wide Latin"/>
                  <a:sym typeface="Wide Latin"/>
                </a:rPr>
                <a:t>aléatoire</a:t>
              </a:r>
              <a:r>
                <a:rPr sz="3200" kern="0" dirty="0">
                  <a:solidFill>
                    <a:sysClr val="windowText" lastClr="000000"/>
                  </a:solidFill>
                  <a:latin typeface="Wide Latin"/>
                  <a:ea typeface="Wide Latin"/>
                  <a:cs typeface="Wide Latin"/>
                  <a:sym typeface="Wide Latin"/>
                </a:rPr>
                <a:t> </a:t>
              </a:r>
              <a:r>
                <a:rPr sz="3200" u="sng" kern="0" dirty="0">
                  <a:solidFill>
                    <a:sysClr val="windowText" lastClr="000000"/>
                  </a:solidFill>
                  <a:latin typeface="Wide Latin"/>
                  <a:ea typeface="Wide Latin"/>
                  <a:cs typeface="Wide Latin"/>
                  <a:sym typeface="Wide Latin"/>
                </a:rPr>
                <a:t>du jour</a:t>
              </a:r>
            </a:p>
          </p:txBody>
        </p:sp>
        <p:sp>
          <p:nvSpPr>
            <p:cNvPr id="470" name="Shape 470"/>
            <p:cNvSpPr/>
            <p:nvPr/>
          </p:nvSpPr>
          <p:spPr>
            <a:xfrm>
              <a:off x="6983412" y="58749"/>
              <a:ext cx="3055938" cy="526298"/>
            </a:xfrm>
            <a:prstGeom prst="rect">
              <a:avLst/>
            </a:prstGeom>
            <a:solidFill>
              <a:srgbClr val="FFCC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ct val="95000"/>
                </a:lnSpc>
                <a:spcBef>
                  <a:spcPts val="1000"/>
                </a:spcBef>
                <a:defRPr sz="1800"/>
              </a:lvl1pPr>
            </a:lstStyle>
            <a:p>
              <a:r>
                <a:rPr kern="0">
                  <a:solidFill>
                    <a:sysClr val="windowText" lastClr="000000"/>
                  </a:solidFill>
                  <a:latin typeface="Times New Roman"/>
                  <a:cs typeface="Times New Roman"/>
                  <a:sym typeface="Times New Roman"/>
                </a:rPr>
                <a:t>Source: New England Journal du charabia générateur d’angoisse</a:t>
              </a:r>
            </a:p>
          </p:txBody>
        </p:sp>
      </p:grpSp>
      <p:sp>
        <p:nvSpPr>
          <p:cNvPr id="472" name="Shape 472"/>
          <p:cNvSpPr/>
          <p:nvPr/>
        </p:nvSpPr>
        <p:spPr>
          <a:xfrm>
            <a:off x="4656137" y="5084762"/>
            <a:ext cx="1944688" cy="553998"/>
          </a:xfrm>
          <a:prstGeom prst="rect">
            <a:avLst/>
          </a:prstGeom>
          <a:solidFill>
            <a:srgbClr val="FFFF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400"/>
            </a:lvl1pPr>
          </a:lstStyle>
          <a:p>
            <a:pPr>
              <a:defRPr sz="1800"/>
            </a:pPr>
            <a:r>
              <a:rPr sz="1800"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t>Selon un article paru aujourd’hui</a:t>
            </a:r>
          </a:p>
        </p:txBody>
      </p:sp>
      <p:sp>
        <p:nvSpPr>
          <p:cNvPr id="473" name="Shape 473"/>
          <p:cNvSpPr/>
          <p:nvPr/>
        </p:nvSpPr>
        <p:spPr>
          <a:xfrm>
            <a:off x="9120188" y="5427663"/>
            <a:ext cx="1079501" cy="276999"/>
          </a:xfrm>
          <a:prstGeom prst="rect">
            <a:avLst/>
          </a:prstGeom>
          <a:solid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spcBef>
                <a:spcPts val="1600"/>
              </a:spcBef>
              <a:defRPr sz="2800">
                <a:solidFill>
                  <a:srgbClr val="FFFFFF"/>
                </a:solidFill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sz="1800" kern="0">
                <a:latin typeface="Times New Roman"/>
                <a:cs typeface="Times New Roman"/>
                <a:sym typeface="Times New Roman"/>
              </a:rPr>
              <a:t>JT       </a:t>
            </a:r>
          </a:p>
        </p:txBody>
      </p:sp>
      <p:grpSp>
        <p:nvGrpSpPr>
          <p:cNvPr id="476" name="Group 476"/>
          <p:cNvGrpSpPr/>
          <p:nvPr/>
        </p:nvGrpSpPr>
        <p:grpSpPr>
          <a:xfrm>
            <a:off x="3863975" y="2924176"/>
            <a:ext cx="1079500" cy="649289"/>
            <a:chOff x="0" y="0"/>
            <a:chExt cx="1079500" cy="649288"/>
          </a:xfrm>
        </p:grpSpPr>
        <p:sp>
          <p:nvSpPr>
            <p:cNvPr id="474" name="Shape 474"/>
            <p:cNvSpPr/>
            <p:nvPr/>
          </p:nvSpPr>
          <p:spPr>
            <a:xfrm>
              <a:off x="0" y="0"/>
              <a:ext cx="1079500" cy="649288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ctr">
                <a:lnSpc>
                  <a:spcPct val="70000"/>
                </a:lnSpc>
                <a:defRPr sz="2400"/>
              </a:pPr>
              <a:endParaRPr sz="2400"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75" name="Shape 475"/>
            <p:cNvSpPr/>
            <p:nvPr/>
          </p:nvSpPr>
          <p:spPr>
            <a:xfrm>
              <a:off x="0" y="0"/>
              <a:ext cx="1079500" cy="5170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algn="ctr">
                <a:lnSpc>
                  <a:spcPct val="70000"/>
                </a:lnSpc>
                <a:defRPr sz="1800"/>
              </a:pPr>
              <a:r>
                <a:rPr sz="2400" kern="0">
                  <a:solidFill>
                    <a:sysClr val="windowText" lastClr="000000"/>
                  </a:solidFill>
                  <a:latin typeface="Times New Roman"/>
                  <a:cs typeface="Times New Roman"/>
                  <a:sym typeface="Times New Roman"/>
                </a:rPr>
                <a:t>peuvent</a:t>
              </a:r>
            </a:p>
            <a:p>
              <a:pPr algn="ctr">
                <a:lnSpc>
                  <a:spcPct val="70000"/>
                </a:lnSpc>
                <a:defRPr sz="1800"/>
              </a:pPr>
              <a:r>
                <a:rPr sz="2400" kern="0">
                  <a:solidFill>
                    <a:sysClr val="windowText" lastClr="000000"/>
                  </a:solidFill>
                  <a:latin typeface="Times New Roman"/>
                  <a:cs typeface="Times New Roman"/>
                  <a:sym typeface="Times New Roman"/>
                </a:rPr>
                <a:t>causer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57793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816726" y="1119188"/>
            <a:ext cx="3959225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800">
                <a:solidFill>
                  <a:srgbClr val="1103EA"/>
                </a:solidFill>
              </a:defRPr>
            </a:lvl1pPr>
          </a:lstStyle>
          <a:p>
            <a:pPr>
              <a:defRPr>
                <a:solidFill>
                  <a:srgbClr val="000000"/>
                </a:solidFill>
              </a:defRPr>
            </a:pPr>
            <a:r>
              <a:rPr kern="0" dirty="0">
                <a:latin typeface="Times New Roman"/>
                <a:cs typeface="Times New Roman"/>
                <a:sym typeface="Times New Roman"/>
              </a:rPr>
              <a:t>91% de </a:t>
            </a:r>
            <a:r>
              <a:rPr kern="0" dirty="0" err="1">
                <a:latin typeface="Times New Roman"/>
                <a:cs typeface="Times New Roman"/>
                <a:sym typeface="Times New Roman"/>
              </a:rPr>
              <a:t>l’augmentation</a:t>
            </a:r>
            <a:r>
              <a:rPr kern="0" dirty="0">
                <a:latin typeface="Times New Roman"/>
                <a:cs typeface="Times New Roman"/>
                <a:sym typeface="Times New Roman"/>
              </a:rPr>
              <a:t> entre 1980 et 2005  = cancer de la prostate</a:t>
            </a:r>
          </a:p>
        </p:txBody>
      </p:sp>
      <p:sp>
        <p:nvSpPr>
          <p:cNvPr id="37" name="Shape 37"/>
          <p:cNvSpPr/>
          <p:nvPr/>
        </p:nvSpPr>
        <p:spPr>
          <a:xfrm>
            <a:off x="6816725" y="2781301"/>
            <a:ext cx="40640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800">
                <a:solidFill>
                  <a:srgbClr val="FC0128"/>
                </a:solidFill>
              </a:defRPr>
            </a:lvl1pPr>
          </a:lstStyle>
          <a:p>
            <a:pPr>
              <a:defRPr>
                <a:solidFill>
                  <a:srgbClr val="000000"/>
                </a:solidFill>
              </a:defRPr>
            </a:pPr>
            <a:r>
              <a:rPr kern="0" dirty="0">
                <a:latin typeface="Times New Roman"/>
                <a:cs typeface="Times New Roman"/>
                <a:sym typeface="Times New Roman"/>
              </a:rPr>
              <a:t>42% de </a:t>
            </a:r>
            <a:r>
              <a:rPr kern="0" dirty="0" err="1">
                <a:latin typeface="Times New Roman"/>
                <a:cs typeface="Times New Roman"/>
                <a:sym typeface="Times New Roman"/>
              </a:rPr>
              <a:t>l’augmentation</a:t>
            </a:r>
            <a:r>
              <a:rPr kern="0" dirty="0">
                <a:latin typeface="Times New Roman"/>
                <a:cs typeface="Times New Roman"/>
                <a:sym typeface="Times New Roman"/>
              </a:rPr>
              <a:t>  entre 1980 et 2012= cancer du </a:t>
            </a:r>
            <a:r>
              <a:rPr kern="0" dirty="0" err="1">
                <a:latin typeface="Times New Roman"/>
                <a:cs typeface="Times New Roman"/>
                <a:sym typeface="Times New Roman"/>
              </a:rPr>
              <a:t>sein</a:t>
            </a:r>
            <a:endParaRPr kern="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7242853" y="3626020"/>
            <a:ext cx="273685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800">
                <a:solidFill>
                  <a:srgbClr val="5C000F"/>
                </a:solidFill>
              </a:defRPr>
            </a:lvl1pPr>
          </a:lstStyle>
          <a:p>
            <a:pPr>
              <a:defRPr>
                <a:solidFill>
                  <a:srgbClr val="000000"/>
                </a:solidFill>
              </a:defRPr>
            </a:pPr>
            <a:r>
              <a:rPr kern="0" dirty="0">
                <a:latin typeface="Times New Roman"/>
                <a:cs typeface="Times New Roman"/>
                <a:sym typeface="Times New Roman"/>
              </a:rPr>
              <a:t>20% de </a:t>
            </a:r>
            <a:r>
              <a:rPr kern="0" dirty="0" err="1">
                <a:latin typeface="Times New Roman"/>
                <a:cs typeface="Times New Roman"/>
                <a:sym typeface="Times New Roman"/>
              </a:rPr>
              <a:t>l’augmentation</a:t>
            </a:r>
            <a:r>
              <a:rPr kern="0" dirty="0">
                <a:latin typeface="Times New Roman"/>
                <a:cs typeface="Times New Roman"/>
                <a:sym typeface="Times New Roman"/>
              </a:rPr>
              <a:t> = cancer du </a:t>
            </a:r>
            <a:r>
              <a:rPr kern="0" dirty="0" err="1">
                <a:latin typeface="Times New Roman"/>
                <a:cs typeface="Times New Roman"/>
                <a:sym typeface="Times New Roman"/>
              </a:rPr>
              <a:t>poumon</a:t>
            </a:r>
            <a:endParaRPr kern="0" dirty="0">
              <a:latin typeface="Times New Roman"/>
              <a:cs typeface="Times New Roman"/>
              <a:sym typeface="Times New Roman"/>
            </a:endParaRPr>
          </a:p>
        </p:txBody>
      </p:sp>
      <p:pic>
        <p:nvPicPr>
          <p:cNvPr id="39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24113" y="17463"/>
            <a:ext cx="4679951" cy="68373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576965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58925" y="15875"/>
            <a:ext cx="4762500" cy="6872288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70662" y="41275"/>
            <a:ext cx="4719638" cy="6858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4252308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39926" y="-46038"/>
            <a:ext cx="9363075" cy="691197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1008512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52638" y="-52388"/>
            <a:ext cx="9239251" cy="681990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2979388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1225" y="271462"/>
            <a:ext cx="10287000" cy="661352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5892731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/>
          </p:cNvSpPr>
          <p:nvPr>
            <p:ph type="title" idx="4294967295"/>
          </p:nvPr>
        </p:nvSpPr>
        <p:spPr>
          <a:xfrm>
            <a:off x="1381126" y="0"/>
            <a:ext cx="9858375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>
                <a:solidFill>
                  <a:srgbClr val="00AE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/>
              <a:t>Mortalité par cancer</a:t>
            </a:r>
          </a:p>
        </p:txBody>
      </p:sp>
      <p:sp>
        <p:nvSpPr>
          <p:cNvPr id="285" name="Shape 285"/>
          <p:cNvSpPr>
            <a:spLocks noGrp="1"/>
          </p:cNvSpPr>
          <p:nvPr>
            <p:ph type="body" idx="4294967295"/>
          </p:nvPr>
        </p:nvSpPr>
        <p:spPr>
          <a:xfrm>
            <a:off x="1379538" y="1233488"/>
            <a:ext cx="9829801" cy="457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322325" indent="-322325" defTabSz="716280">
              <a:lnSpc>
                <a:spcPct val="80000"/>
              </a:lnSpc>
              <a:spcBef>
                <a:spcPts val="0"/>
              </a:spcBef>
              <a:buSzTx/>
              <a:buNone/>
              <a:tabLst>
                <a:tab pos="7162800" algn="r"/>
                <a:tab pos="8953500" algn="r"/>
              </a:tabLst>
              <a:defRPr sz="1800"/>
            </a:pPr>
            <a:r>
              <a:rPr sz="2632" u="sng" dirty="0">
                <a:solidFill>
                  <a:srgbClr val="0000FF"/>
                </a:solidFill>
              </a:rPr>
              <a:t>Cause	Fraction </a:t>
            </a:r>
            <a:r>
              <a:rPr sz="2632" u="sng" dirty="0" err="1">
                <a:solidFill>
                  <a:srgbClr val="0000FF"/>
                </a:solidFill>
              </a:rPr>
              <a:t>attribuable</a:t>
            </a:r>
            <a:endParaRPr sz="2632" u="sng" dirty="0">
              <a:solidFill>
                <a:srgbClr val="0000FF"/>
              </a:solidFill>
            </a:endParaRPr>
          </a:p>
          <a:p>
            <a:pPr marL="322325" indent="-322325" defTabSz="716280">
              <a:lnSpc>
                <a:spcPct val="90000"/>
              </a:lnSpc>
              <a:spcBef>
                <a:spcPts val="0"/>
              </a:spcBef>
              <a:buSzTx/>
              <a:buNone/>
              <a:tabLst>
                <a:tab pos="7162800" algn="r"/>
                <a:tab pos="8953500" algn="r"/>
              </a:tabLst>
              <a:defRPr sz="1800"/>
            </a:pPr>
            <a:r>
              <a:rPr sz="2632" dirty="0" err="1">
                <a:solidFill>
                  <a:srgbClr val="0000FF"/>
                </a:solidFill>
              </a:rPr>
              <a:t>Tabac</a:t>
            </a:r>
            <a:r>
              <a:rPr sz="2632" dirty="0">
                <a:solidFill>
                  <a:srgbClr val="0000FF"/>
                </a:solidFill>
              </a:rPr>
              <a:t>	24%</a:t>
            </a:r>
          </a:p>
          <a:p>
            <a:pPr marL="322325" indent="-322325" defTabSz="716280">
              <a:lnSpc>
                <a:spcPct val="90000"/>
              </a:lnSpc>
              <a:spcBef>
                <a:spcPts val="0"/>
              </a:spcBef>
              <a:buSzTx/>
              <a:buNone/>
              <a:tabLst>
                <a:tab pos="7162800" algn="r"/>
                <a:tab pos="8953500" algn="r"/>
              </a:tabLst>
              <a:defRPr sz="1800"/>
            </a:pPr>
            <a:r>
              <a:rPr sz="2632" dirty="0" err="1">
                <a:solidFill>
                  <a:srgbClr val="0000FF"/>
                </a:solidFill>
              </a:rPr>
              <a:t>Alcool</a:t>
            </a:r>
            <a:r>
              <a:rPr sz="2632" dirty="0">
                <a:solidFill>
                  <a:srgbClr val="0000FF"/>
                </a:solidFill>
              </a:rPr>
              <a:t>	7%</a:t>
            </a:r>
          </a:p>
          <a:p>
            <a:pPr marL="322325" indent="-322325" defTabSz="716280">
              <a:lnSpc>
                <a:spcPct val="90000"/>
              </a:lnSpc>
              <a:spcBef>
                <a:spcPts val="0"/>
              </a:spcBef>
              <a:buSzTx/>
              <a:buNone/>
              <a:tabLst>
                <a:tab pos="7162800" algn="r"/>
                <a:tab pos="8953500" algn="r"/>
              </a:tabLst>
              <a:defRPr sz="1800"/>
            </a:pPr>
            <a:r>
              <a:rPr sz="2632" dirty="0">
                <a:solidFill>
                  <a:srgbClr val="0000FF"/>
                </a:solidFill>
              </a:rPr>
              <a:t>Infections (virus C, B, HPV, </a:t>
            </a:r>
            <a:r>
              <a:rPr sz="2632" dirty="0" err="1">
                <a:solidFill>
                  <a:srgbClr val="0000FF"/>
                </a:solidFill>
              </a:rPr>
              <a:t>hélico</a:t>
            </a:r>
            <a:r>
              <a:rPr sz="2632" dirty="0">
                <a:solidFill>
                  <a:srgbClr val="0000FF"/>
                </a:solidFill>
              </a:rPr>
              <a:t>, EBV) 	4%</a:t>
            </a:r>
          </a:p>
          <a:p>
            <a:pPr marL="322325" indent="-322325" defTabSz="716280">
              <a:lnSpc>
                <a:spcPct val="90000"/>
              </a:lnSpc>
              <a:spcBef>
                <a:spcPts val="0"/>
              </a:spcBef>
              <a:buSzTx/>
              <a:buNone/>
              <a:tabLst>
                <a:tab pos="7162800" algn="r"/>
                <a:tab pos="8953500" algn="r"/>
              </a:tabLst>
              <a:defRPr sz="1800"/>
            </a:pPr>
            <a:r>
              <a:rPr sz="2632" dirty="0">
                <a:solidFill>
                  <a:srgbClr val="0000FF"/>
                </a:solidFill>
              </a:rPr>
              <a:t>Expositions </a:t>
            </a:r>
            <a:r>
              <a:rPr sz="2632" dirty="0" err="1">
                <a:solidFill>
                  <a:srgbClr val="0000FF"/>
                </a:solidFill>
              </a:rPr>
              <a:t>professionnelles</a:t>
            </a:r>
            <a:r>
              <a:rPr sz="2632" dirty="0">
                <a:solidFill>
                  <a:srgbClr val="0000FF"/>
                </a:solidFill>
              </a:rPr>
              <a:t>	2%</a:t>
            </a:r>
          </a:p>
          <a:p>
            <a:pPr marL="322325" indent="-322325" defTabSz="716280">
              <a:lnSpc>
                <a:spcPct val="90000"/>
              </a:lnSpc>
              <a:spcBef>
                <a:spcPts val="0"/>
              </a:spcBef>
              <a:buSzTx/>
              <a:buNone/>
              <a:tabLst>
                <a:tab pos="7162800" algn="r"/>
                <a:tab pos="8953500" algn="r"/>
              </a:tabLst>
              <a:defRPr sz="1800"/>
            </a:pPr>
            <a:r>
              <a:rPr sz="2632" dirty="0" err="1">
                <a:solidFill>
                  <a:srgbClr val="0000FF"/>
                </a:solidFill>
              </a:rPr>
              <a:t>Obésité</a:t>
            </a:r>
            <a:r>
              <a:rPr sz="2632" dirty="0">
                <a:solidFill>
                  <a:srgbClr val="0000FF"/>
                </a:solidFill>
              </a:rPr>
              <a:t> et </a:t>
            </a:r>
            <a:r>
              <a:rPr sz="2632" dirty="0" err="1">
                <a:solidFill>
                  <a:srgbClr val="0000FF"/>
                </a:solidFill>
              </a:rPr>
              <a:t>surpoids</a:t>
            </a:r>
            <a:r>
              <a:rPr sz="2632" dirty="0">
                <a:solidFill>
                  <a:srgbClr val="0000FF"/>
                </a:solidFill>
              </a:rPr>
              <a:t>	2%</a:t>
            </a:r>
          </a:p>
          <a:p>
            <a:pPr marL="322325" indent="-322325" defTabSz="716280">
              <a:lnSpc>
                <a:spcPct val="90000"/>
              </a:lnSpc>
              <a:spcBef>
                <a:spcPts val="0"/>
              </a:spcBef>
              <a:buSzTx/>
              <a:buNone/>
              <a:tabLst>
                <a:tab pos="7162800" algn="r"/>
                <a:tab pos="8953500" algn="r"/>
              </a:tabLst>
              <a:defRPr sz="1800"/>
            </a:pPr>
            <a:r>
              <a:rPr sz="2632" dirty="0" err="1">
                <a:solidFill>
                  <a:srgbClr val="0000FF"/>
                </a:solidFill>
              </a:rPr>
              <a:t>Inactivité</a:t>
            </a:r>
            <a:r>
              <a:rPr sz="2632" dirty="0">
                <a:solidFill>
                  <a:srgbClr val="0000FF"/>
                </a:solidFill>
              </a:rPr>
              <a:t> physique	2%</a:t>
            </a:r>
          </a:p>
          <a:p>
            <a:pPr marL="322325" indent="-322325" defTabSz="716280">
              <a:lnSpc>
                <a:spcPct val="90000"/>
              </a:lnSpc>
              <a:spcBef>
                <a:spcPts val="0"/>
              </a:spcBef>
              <a:buSzTx/>
              <a:buNone/>
              <a:tabLst>
                <a:tab pos="7162800" algn="r"/>
                <a:tab pos="8953500" algn="r"/>
              </a:tabLst>
              <a:defRPr sz="1800"/>
            </a:pPr>
            <a:r>
              <a:rPr sz="2632" dirty="0" err="1">
                <a:solidFill>
                  <a:srgbClr val="0000FF"/>
                </a:solidFill>
              </a:rPr>
              <a:t>Traitement</a:t>
            </a:r>
            <a:r>
              <a:rPr sz="2632" dirty="0">
                <a:solidFill>
                  <a:srgbClr val="0000FF"/>
                </a:solidFill>
              </a:rPr>
              <a:t> </a:t>
            </a:r>
            <a:r>
              <a:rPr sz="2632" dirty="0" err="1">
                <a:solidFill>
                  <a:srgbClr val="0000FF"/>
                </a:solidFill>
              </a:rPr>
              <a:t>ménopause</a:t>
            </a:r>
            <a:r>
              <a:rPr sz="2632" dirty="0">
                <a:solidFill>
                  <a:srgbClr val="0000FF"/>
                </a:solidFill>
              </a:rPr>
              <a:t> &amp; </a:t>
            </a:r>
            <a:r>
              <a:rPr sz="2632" dirty="0" err="1">
                <a:solidFill>
                  <a:srgbClr val="0000FF"/>
                </a:solidFill>
              </a:rPr>
              <a:t>pilule</a:t>
            </a:r>
            <a:r>
              <a:rPr sz="2632" dirty="0">
                <a:solidFill>
                  <a:srgbClr val="0000FF"/>
                </a:solidFill>
              </a:rPr>
              <a:t>	1%</a:t>
            </a:r>
          </a:p>
          <a:p>
            <a:pPr marL="322325" indent="-322325" defTabSz="716280">
              <a:lnSpc>
                <a:spcPct val="90000"/>
              </a:lnSpc>
              <a:spcBef>
                <a:spcPts val="0"/>
              </a:spcBef>
              <a:buSzTx/>
              <a:buNone/>
              <a:tabLst>
                <a:tab pos="7162800" algn="r"/>
                <a:tab pos="8953500" algn="r"/>
              </a:tabLst>
              <a:defRPr sz="1800"/>
            </a:pPr>
            <a:r>
              <a:rPr sz="2632" dirty="0" err="1">
                <a:solidFill>
                  <a:srgbClr val="0000FF"/>
                </a:solidFill>
              </a:rPr>
              <a:t>Rayonnement</a:t>
            </a:r>
            <a:r>
              <a:rPr sz="2632" dirty="0">
                <a:solidFill>
                  <a:srgbClr val="0000FF"/>
                </a:solidFill>
              </a:rPr>
              <a:t> ultra-violet	1% </a:t>
            </a:r>
          </a:p>
          <a:p>
            <a:pPr marL="322325" indent="-322325" defTabSz="716280">
              <a:lnSpc>
                <a:spcPct val="90000"/>
              </a:lnSpc>
              <a:spcBef>
                <a:spcPts val="0"/>
              </a:spcBef>
              <a:buSzTx/>
              <a:buNone/>
              <a:tabLst>
                <a:tab pos="7162800" algn="r"/>
                <a:tab pos="8953500" algn="r"/>
              </a:tabLst>
              <a:defRPr sz="1800"/>
            </a:pPr>
            <a:r>
              <a:rPr sz="2632" dirty="0" err="1">
                <a:solidFill>
                  <a:srgbClr val="0000FF"/>
                </a:solidFill>
              </a:rPr>
              <a:t>Caractéristiques</a:t>
            </a:r>
            <a:r>
              <a:rPr sz="2632" dirty="0">
                <a:solidFill>
                  <a:srgbClr val="0000FF"/>
                </a:solidFill>
              </a:rPr>
              <a:t> vie reproductive     	0,4% </a:t>
            </a:r>
          </a:p>
          <a:p>
            <a:pPr marL="322325" indent="-322325" defTabSz="716280">
              <a:lnSpc>
                <a:spcPct val="90000"/>
              </a:lnSpc>
              <a:spcBef>
                <a:spcPts val="0"/>
              </a:spcBef>
              <a:buSzTx/>
              <a:buNone/>
              <a:tabLst>
                <a:tab pos="7162800" algn="r"/>
                <a:tab pos="8953500" algn="r"/>
              </a:tabLst>
              <a:defRPr sz="1800"/>
            </a:pPr>
            <a:r>
              <a:rPr sz="2632" u="sng" dirty="0" err="1">
                <a:solidFill>
                  <a:srgbClr val="0000FF"/>
                </a:solidFill>
              </a:rPr>
              <a:t>Polluants</a:t>
            </a:r>
            <a:r>
              <a:rPr sz="2632" u="sng" dirty="0">
                <a:solidFill>
                  <a:srgbClr val="0000FF"/>
                </a:solidFill>
              </a:rPr>
              <a:t>	0,2%            	</a:t>
            </a:r>
            <a:endParaRPr sz="2632" u="sng" dirty="0">
              <a:solidFill>
                <a:srgbClr val="FFFFFF"/>
              </a:solidFill>
            </a:endParaRPr>
          </a:p>
          <a:p>
            <a:pPr marL="322325" indent="-322325" defTabSz="716280">
              <a:lnSpc>
                <a:spcPct val="90000"/>
              </a:lnSpc>
              <a:spcBef>
                <a:spcPts val="0"/>
              </a:spcBef>
              <a:buSzTx/>
              <a:buNone/>
              <a:tabLst>
                <a:tab pos="7162800" algn="r"/>
                <a:tab pos="8953500" algn="r"/>
              </a:tabLst>
              <a:defRPr sz="1800"/>
            </a:pPr>
            <a:r>
              <a:rPr sz="2632" u="sng" dirty="0">
                <a:solidFill>
                  <a:srgbClr val="0000FF"/>
                </a:solidFill>
              </a:rPr>
              <a:t>Total	35%	</a:t>
            </a:r>
          </a:p>
          <a:p>
            <a:pPr marL="322325" indent="-322325" defTabSz="716280">
              <a:lnSpc>
                <a:spcPct val="90000"/>
              </a:lnSpc>
              <a:spcBef>
                <a:spcPts val="0"/>
              </a:spcBef>
              <a:buSzTx/>
              <a:buNone/>
              <a:tabLst>
                <a:tab pos="7162800" algn="r"/>
                <a:tab pos="8953500" algn="r"/>
              </a:tabLst>
              <a:defRPr sz="1800"/>
            </a:pPr>
            <a:r>
              <a:rPr sz="1879" dirty="0">
                <a:latin typeface="Arial"/>
                <a:ea typeface="Arial"/>
                <a:cs typeface="Arial"/>
                <a:sym typeface="Arial"/>
              </a:rPr>
              <a:t>*Les fractions </a:t>
            </a:r>
            <a:r>
              <a:rPr sz="1879" dirty="0" err="1">
                <a:latin typeface="Arial"/>
                <a:ea typeface="Arial"/>
                <a:cs typeface="Arial"/>
                <a:sym typeface="Arial"/>
              </a:rPr>
              <a:t>attribuables</a:t>
            </a:r>
            <a:r>
              <a:rPr sz="1879" dirty="0">
                <a:latin typeface="Arial"/>
                <a:ea typeface="Arial"/>
                <a:cs typeface="Arial"/>
                <a:sym typeface="Arial"/>
              </a:rPr>
              <a:t> ne </a:t>
            </a:r>
            <a:r>
              <a:rPr sz="1879" dirty="0" err="1">
                <a:latin typeface="Arial"/>
                <a:ea typeface="Arial"/>
                <a:cs typeface="Arial"/>
                <a:sym typeface="Arial"/>
              </a:rPr>
              <a:t>s’additionnent</a:t>
            </a:r>
            <a:r>
              <a:rPr sz="1879" dirty="0">
                <a:latin typeface="Arial"/>
                <a:ea typeface="Arial"/>
                <a:cs typeface="Arial"/>
                <a:sym typeface="Arial"/>
              </a:rPr>
              <a:t> pas</a:t>
            </a:r>
          </a:p>
        </p:txBody>
      </p:sp>
      <p:sp>
        <p:nvSpPr>
          <p:cNvPr id="286" name="Shape 286"/>
          <p:cNvSpPr/>
          <p:nvPr/>
        </p:nvSpPr>
        <p:spPr>
          <a:xfrm>
            <a:off x="1485900" y="1196975"/>
            <a:ext cx="9601200" cy="0"/>
          </a:xfrm>
          <a:prstGeom prst="line">
            <a:avLst/>
          </a:prstGeom>
          <a:ln w="50800">
            <a:solidFill>
              <a:srgbClr val="1D10FC"/>
            </a:solidFill>
            <a:round/>
          </a:ln>
        </p:spPr>
        <p:txBody>
          <a:bodyPr lIns="0" tIns="0" rIns="0" bIns="0"/>
          <a:lstStyle/>
          <a:p>
            <a:pPr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sz="1200" kern="0">
              <a:solidFill>
                <a:sysClr val="windowText" lastClr="000000"/>
              </a:solidFill>
              <a:sym typeface="Helvetica"/>
            </a:endParaRPr>
          </a:p>
        </p:txBody>
      </p:sp>
      <p:grpSp>
        <p:nvGrpSpPr>
          <p:cNvPr id="289" name="Group 289"/>
          <p:cNvGrpSpPr/>
          <p:nvPr/>
        </p:nvGrpSpPr>
        <p:grpSpPr>
          <a:xfrm>
            <a:off x="9551988" y="1701800"/>
            <a:ext cx="944702" cy="647700"/>
            <a:chOff x="0" y="0"/>
            <a:chExt cx="944701" cy="647700"/>
          </a:xfrm>
        </p:grpSpPr>
        <p:sp>
          <p:nvSpPr>
            <p:cNvPr id="287" name="Shape 287"/>
            <p:cNvSpPr/>
            <p:nvPr/>
          </p:nvSpPr>
          <p:spPr>
            <a:xfrm>
              <a:off x="0" y="0"/>
              <a:ext cx="128028" cy="64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0"/>
                  </a:lnTo>
                  <a:cubicBezTo>
                    <a:pt x="5965" y="0"/>
                    <a:pt x="10800" y="806"/>
                    <a:pt x="10800" y="1800"/>
                  </a:cubicBezTo>
                  <a:lnTo>
                    <a:pt x="10800" y="9000"/>
                  </a:lnTo>
                  <a:cubicBezTo>
                    <a:pt x="10800" y="9994"/>
                    <a:pt x="15635" y="10800"/>
                    <a:pt x="21600" y="10800"/>
                  </a:cubicBezTo>
                  <a:cubicBezTo>
                    <a:pt x="15635" y="10800"/>
                    <a:pt x="10800" y="11606"/>
                    <a:pt x="10800" y="12600"/>
                  </a:cubicBezTo>
                  <a:lnTo>
                    <a:pt x="10800" y="19800"/>
                  </a:lnTo>
                  <a:cubicBezTo>
                    <a:pt x="10800" y="20794"/>
                    <a:pt x="5965" y="21600"/>
                    <a:pt x="0" y="21600"/>
                  </a:cubicBezTo>
                </a:path>
              </a:pathLst>
            </a:custGeom>
            <a:noFill/>
            <a:ln w="508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800"/>
              </a:pPr>
              <a:endParaRPr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8" name="Shape 288"/>
            <p:cNvSpPr/>
            <p:nvPr/>
          </p:nvSpPr>
          <p:spPr>
            <a:xfrm>
              <a:off x="256054" y="117763"/>
              <a:ext cx="688647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defTabSz="762000">
                <a:defRPr sz="2800"/>
              </a:lvl1pPr>
            </a:lstStyle>
            <a:p>
              <a:pPr>
                <a:defRPr sz="1800"/>
              </a:pPr>
              <a:r>
                <a:rPr sz="1800" kern="0">
                  <a:solidFill>
                    <a:sysClr val="windowText" lastClr="000000"/>
                  </a:solidFill>
                  <a:latin typeface="Times New Roman"/>
                  <a:cs typeface="Times New Roman"/>
                  <a:sym typeface="Times New Roman"/>
                </a:rPr>
                <a:t>28% 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149805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74826" y="819150"/>
            <a:ext cx="8785225" cy="5202238"/>
          </a:xfrm>
          <a:prstGeom prst="rect">
            <a:avLst/>
          </a:prstGeom>
          <a:ln>
            <a:solidFill>
              <a:srgbClr val="FF0000"/>
            </a:solidFill>
            <a:round/>
          </a:ln>
        </p:spPr>
      </p:pic>
      <p:sp>
        <p:nvSpPr>
          <p:cNvPr id="302" name="Shape 302"/>
          <p:cNvSpPr/>
          <p:nvPr/>
        </p:nvSpPr>
        <p:spPr>
          <a:xfrm>
            <a:off x="1847850" y="6022975"/>
            <a:ext cx="8085138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800"/>
            </a:pPr>
            <a:r>
              <a:rPr sz="2400"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t>* Représente 80% des cancers du poumon</a:t>
            </a:r>
          </a:p>
          <a:p>
            <a:pPr>
              <a:defRPr sz="1800"/>
            </a:pPr>
            <a:r>
              <a:rPr sz="2400"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t>** Représente 60% des cancers de la tête et du cou</a:t>
            </a:r>
          </a:p>
        </p:txBody>
      </p:sp>
      <p:sp>
        <p:nvSpPr>
          <p:cNvPr id="303" name="Shape 303"/>
          <p:cNvSpPr/>
          <p:nvPr/>
        </p:nvSpPr>
        <p:spPr>
          <a:xfrm>
            <a:off x="4872037" y="3357562"/>
            <a:ext cx="4319588" cy="1077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4400">
                <a:solidFill>
                  <a:srgbClr val="FF0000"/>
                </a:solidFill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sz="3200" b="1" kern="0" dirty="0">
                <a:latin typeface="Times New Roman"/>
                <a:cs typeface="Times New Roman"/>
                <a:sym typeface="Times New Roman"/>
              </a:rPr>
              <a:t>24% des 144 000 </a:t>
            </a:r>
            <a:r>
              <a:rPr sz="3200" b="1" kern="0" dirty="0" err="1">
                <a:latin typeface="Times New Roman"/>
                <a:cs typeface="Times New Roman"/>
                <a:sym typeface="Times New Roman"/>
              </a:rPr>
              <a:t>décès</a:t>
            </a:r>
            <a:r>
              <a:rPr sz="3200" b="1" kern="0" dirty="0">
                <a:latin typeface="Times New Roman"/>
                <a:cs typeface="Times New Roman"/>
                <a:sym typeface="Times New Roman"/>
              </a:rPr>
              <a:t> par cancer</a:t>
            </a:r>
          </a:p>
        </p:txBody>
      </p:sp>
      <p:sp>
        <p:nvSpPr>
          <p:cNvPr id="304" name="Shape 304"/>
          <p:cNvSpPr/>
          <p:nvPr/>
        </p:nvSpPr>
        <p:spPr>
          <a:xfrm>
            <a:off x="4656138" y="3357563"/>
            <a:ext cx="4608513" cy="1511301"/>
          </a:xfrm>
          <a:prstGeom prst="roundRect">
            <a:avLst>
              <a:gd name="adj" fmla="val 16667"/>
            </a:avLst>
          </a:prstGeom>
          <a:ln w="50800">
            <a:solidFill>
              <a:srgbClr val="00B050"/>
            </a:solidFill>
            <a:round/>
          </a:ln>
        </p:spPr>
        <p:txBody>
          <a:bodyPr lIns="0" tIns="0" rIns="0" bIns="0"/>
          <a:lstStyle/>
          <a:p>
            <a:pPr>
              <a:defRPr sz="1800"/>
            </a:pPr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05" name="Shape 305"/>
          <p:cNvSpPr/>
          <p:nvPr/>
        </p:nvSpPr>
        <p:spPr>
          <a:xfrm>
            <a:off x="7319962" y="4868863"/>
            <a:ext cx="1944688" cy="863601"/>
          </a:xfrm>
          <a:prstGeom prst="line">
            <a:avLst/>
          </a:prstGeom>
          <a:ln w="50800">
            <a:solidFill>
              <a:srgbClr val="00B050"/>
            </a:solidFill>
            <a:round/>
            <a:tailEnd type="triangle"/>
          </a:ln>
        </p:spPr>
        <p:txBody>
          <a:bodyPr lIns="0" tIns="0" rIns="0" bIns="0"/>
          <a:lstStyle/>
          <a:p>
            <a:pPr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sz="1200" kern="0">
              <a:solidFill>
                <a:sysClr val="windowText" lastClr="000000"/>
              </a:solidFill>
              <a:sym typeface="Helvetica"/>
            </a:endParaRPr>
          </a:p>
        </p:txBody>
      </p:sp>
      <p:sp>
        <p:nvSpPr>
          <p:cNvPr id="306" name="Shape 306"/>
          <p:cNvSpPr/>
          <p:nvPr/>
        </p:nvSpPr>
        <p:spPr>
          <a:xfrm>
            <a:off x="9191626" y="5445126"/>
            <a:ext cx="1584325" cy="7207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50800">
            <a:solidFill>
              <a:srgbClr val="FF0000"/>
            </a:solidFill>
            <a:round/>
          </a:ln>
        </p:spPr>
        <p:txBody>
          <a:bodyPr lIns="0" tIns="0" rIns="0" bIns="0"/>
          <a:lstStyle/>
          <a:p>
            <a:pPr>
              <a:defRPr sz="1800"/>
            </a:pPr>
            <a:endParaRPr kern="0">
              <a:solidFill>
                <a:sysClr val="windowText" lastClr="000000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" name="Shape 297"/>
          <p:cNvSpPr/>
          <p:nvPr/>
        </p:nvSpPr>
        <p:spPr>
          <a:xfrm>
            <a:off x="1141412" y="19428"/>
            <a:ext cx="9258300" cy="677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4800">
                <a:solidFill>
                  <a:srgbClr val="00AE00"/>
                </a:solidFill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sz="4400" dirty="0" err="1">
                <a:solidFill>
                  <a:srgbClr val="FF0000"/>
                </a:solidFill>
                <a:latin typeface="Calibri" panose="020F0502020204030204"/>
              </a:rPr>
              <a:t>Mortalité</a:t>
            </a:r>
            <a:r>
              <a:rPr sz="4400" dirty="0">
                <a:solidFill>
                  <a:srgbClr val="FF0000"/>
                </a:solidFill>
                <a:latin typeface="Calibri" panose="020F0502020204030204"/>
              </a:rPr>
              <a:t> </a:t>
            </a:r>
            <a:r>
              <a:rPr sz="4400" dirty="0" err="1">
                <a:solidFill>
                  <a:srgbClr val="FF0000"/>
                </a:solidFill>
                <a:latin typeface="Calibri" panose="020F0502020204030204"/>
              </a:rPr>
              <a:t>liée</a:t>
            </a:r>
            <a:r>
              <a:rPr sz="4400" dirty="0">
                <a:solidFill>
                  <a:srgbClr val="FF0000"/>
                </a:solidFill>
                <a:latin typeface="Calibri" panose="020F0502020204030204"/>
              </a:rPr>
              <a:t> au </a:t>
            </a:r>
            <a:r>
              <a:rPr sz="4400" dirty="0" err="1">
                <a:solidFill>
                  <a:srgbClr val="FF0000"/>
                </a:solidFill>
                <a:latin typeface="Calibri" panose="020F0502020204030204"/>
              </a:rPr>
              <a:t>tabac</a:t>
            </a:r>
            <a:r>
              <a:rPr sz="4400" dirty="0">
                <a:solidFill>
                  <a:srgbClr val="FF0000"/>
                </a:solidFill>
                <a:latin typeface="Calibri" panose="020F0502020204030204"/>
              </a:rPr>
              <a:t> (2000)</a:t>
            </a:r>
          </a:p>
        </p:txBody>
      </p:sp>
    </p:spTree>
    <p:extLst>
      <p:ext uri="{BB962C8B-B14F-4D97-AF65-F5344CB8AC3E}">
        <p14:creationId xmlns:p14="http://schemas.microsoft.com/office/powerpoint/2010/main" val="257468742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/>
          <p:nvPr/>
        </p:nvSpPr>
        <p:spPr>
          <a:xfrm>
            <a:off x="6672262" y="498475"/>
            <a:ext cx="4827588" cy="275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600"/>
              </a:spcBef>
              <a:defRPr sz="1800"/>
            </a:pPr>
            <a:r>
              <a:rPr sz="2800" kern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La mortalité par cancer du poumon </a:t>
            </a:r>
            <a:r>
              <a:rPr sz="2800" u="sng" kern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tous âges</a:t>
            </a:r>
            <a:r>
              <a:rPr sz="2800" kern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 chez les femmes va dépasser la mortalité par cancer du sein vers 2015</a:t>
            </a:r>
          </a:p>
          <a:p>
            <a:pPr algn="ctr">
              <a:spcBef>
                <a:spcPts val="600"/>
              </a:spcBef>
              <a:defRPr sz="1800"/>
            </a:pPr>
            <a:r>
              <a:rPr sz="2800" kern="0">
                <a:solidFill>
                  <a:sysClr val="windowText" lastClr="000000"/>
                </a:solidFill>
                <a:latin typeface="Times New Roman"/>
                <a:cs typeface="Times New Roman"/>
                <a:sym typeface="Times New Roman"/>
              </a:rPr>
              <a:t>Une catastrophe annoncée depuis longtemps !</a:t>
            </a:r>
          </a:p>
        </p:txBody>
      </p:sp>
      <p:pic>
        <p:nvPicPr>
          <p:cNvPr id="396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79650" y="-114300"/>
            <a:ext cx="4718050" cy="70104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1216504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10.xml><?xml version="1.0" encoding="utf-8"?>
<a:theme xmlns:a="http://schemas.openxmlformats.org/drawingml/2006/main" name="9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11.xml><?xml version="1.0" encoding="utf-8"?>
<a:theme xmlns:a="http://schemas.openxmlformats.org/drawingml/2006/main" name="10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12.xml><?xml version="1.0" encoding="utf-8"?>
<a:theme xmlns:a="http://schemas.openxmlformats.org/drawingml/2006/main" name="1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13.xml><?xml version="1.0" encoding="utf-8"?>
<a:theme xmlns:a="http://schemas.openxmlformats.org/drawingml/2006/main" name="12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14.xml><?xml version="1.0" encoding="utf-8"?>
<a:theme xmlns:a="http://schemas.openxmlformats.org/drawingml/2006/main" name="13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2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3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5.xml><?xml version="1.0" encoding="utf-8"?>
<a:theme xmlns:a="http://schemas.openxmlformats.org/drawingml/2006/main" name="4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6.xml><?xml version="1.0" encoding="utf-8"?>
<a:theme xmlns:a="http://schemas.openxmlformats.org/drawingml/2006/main" name="5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7.xml><?xml version="1.0" encoding="utf-8"?>
<a:theme xmlns:a="http://schemas.openxmlformats.org/drawingml/2006/main" name="6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8.xml><?xml version="1.0" encoding="utf-8"?>
<a:theme xmlns:a="http://schemas.openxmlformats.org/drawingml/2006/main" name="7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9.xml><?xml version="1.0" encoding="utf-8"?>
<a:theme xmlns:a="http://schemas.openxmlformats.org/drawingml/2006/main" name="8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18FFD"/>
      </a:accent1>
      <a:accent2>
        <a:srgbClr val="00AE00"/>
      </a:accent2>
      <a:accent3>
        <a:srgbClr val="8F8F8F"/>
      </a:accent3>
      <a:accent4>
        <a:srgbClr val="000000"/>
      </a:accent4>
      <a:accent5>
        <a:srgbClr val="B6C5FE"/>
      </a:accent5>
      <a:accent6>
        <a:srgbClr val="009E0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18FF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618FF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253</Words>
  <Application>Microsoft Office PowerPoint</Application>
  <PresentationFormat>Grand écran</PresentationFormat>
  <Paragraphs>46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14</vt:i4>
      </vt:variant>
      <vt:variant>
        <vt:lpstr>Titres des diapositives</vt:lpstr>
      </vt:variant>
      <vt:variant>
        <vt:i4>14</vt:i4>
      </vt:variant>
    </vt:vector>
  </HeadingPairs>
  <TitlesOfParts>
    <vt:vector size="34" baseType="lpstr">
      <vt:lpstr>Arial</vt:lpstr>
      <vt:lpstr>Calibri</vt:lpstr>
      <vt:lpstr>Helvetica</vt:lpstr>
      <vt:lpstr>Tahoma</vt:lpstr>
      <vt:lpstr>Times New Roman</vt:lpstr>
      <vt:lpstr>Wide Latin</vt:lpstr>
      <vt:lpstr>Default</vt:lpstr>
      <vt:lpstr>1_Default</vt:lpstr>
      <vt:lpstr>2_Default</vt:lpstr>
      <vt:lpstr>3_Default</vt:lpstr>
      <vt:lpstr>4_Default</vt:lpstr>
      <vt:lpstr>5_Default</vt:lpstr>
      <vt:lpstr>6_Default</vt:lpstr>
      <vt:lpstr>7_Default</vt:lpstr>
      <vt:lpstr>8_Default</vt:lpstr>
      <vt:lpstr>9_Default</vt:lpstr>
      <vt:lpstr>10_Default</vt:lpstr>
      <vt:lpstr>11_Default</vt:lpstr>
      <vt:lpstr>12_Default</vt:lpstr>
      <vt:lpstr>13_Default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Mortalité par cancer</vt:lpstr>
      <vt:lpstr>Présentation PowerPoint</vt:lpstr>
      <vt:lpstr>Présentation PowerPoint</vt:lpstr>
      <vt:lpstr>Alcool – Mortalité en 2000</vt:lpstr>
      <vt:lpstr>Mortalité par cancer chez les femmes en 2000 due au traitement de la ménopause et à la pilule</vt:lpstr>
      <vt:lpstr>Impact des changements dans les facteurs reproductifs entre 1980 et 2000  sur le cancer du sein</vt:lpstr>
      <vt:lpstr>Conclusion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Francis</dc:creator>
  <cp:lastModifiedBy>Francis</cp:lastModifiedBy>
  <cp:revision>3</cp:revision>
  <dcterms:created xsi:type="dcterms:W3CDTF">2014-11-16T17:56:46Z</dcterms:created>
  <dcterms:modified xsi:type="dcterms:W3CDTF">2014-11-16T18:05:53Z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-2093257936</vt:i4>
  </property>
  <property fmtid="{D5CDD505-2E9C-101B-9397-08002B2CF9AE}" pid="3" name="_NewReviewCycle">
    <vt:lpwstr/>
  </property>
  <property fmtid="{D5CDD505-2E9C-101B-9397-08002B2CF9AE}" pid="4" name="_EmailSubject">
    <vt:lpwstr>soirée cancer</vt:lpwstr>
  </property>
  <property fmtid="{D5CDD505-2E9C-101B-9397-08002B2CF9AE}" pid="5" name="_AuthorEmail">
    <vt:lpwstr>f.abramovici@free.fr</vt:lpwstr>
  </property>
  <property fmtid="{D5CDD505-2E9C-101B-9397-08002B2CF9AE}" pid="6" name="_AuthorEmailDisplayName">
    <vt:lpwstr>Francis Abramovici</vt:lpwstr>
  </property>
</Properties>
</file>